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</p:sldMasterIdLst>
  <p:notesMasterIdLst>
    <p:notesMasterId r:id="rId16"/>
  </p:notesMasterIdLst>
  <p:sldIdLst>
    <p:sldId id="256" r:id="rId2"/>
    <p:sldId id="279" r:id="rId3"/>
    <p:sldId id="281" r:id="rId4"/>
    <p:sldId id="280" r:id="rId5"/>
    <p:sldId id="277" r:id="rId6"/>
    <p:sldId id="276" r:id="rId7"/>
    <p:sldId id="275" r:id="rId8"/>
    <p:sldId id="260" r:id="rId9"/>
    <p:sldId id="283" r:id="rId10"/>
    <p:sldId id="282" r:id="rId11"/>
    <p:sldId id="258" r:id="rId12"/>
    <p:sldId id="278" r:id="rId13"/>
    <p:sldId id="273" r:id="rId14"/>
    <p:sldId id="268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CFD4"/>
    <a:srgbClr val="F9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4415" autoAdjust="0"/>
  </p:normalViewPr>
  <p:slideViewPr>
    <p:cSldViewPr snapToGrid="0">
      <p:cViewPr varScale="1">
        <p:scale>
          <a:sx n="68" d="100"/>
          <a:sy n="68" d="100"/>
        </p:scale>
        <p:origin x="9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F4F84-BD7F-4812-B173-ED551764785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A04FD-7143-4009-8FDF-FE129171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read Shogun</a:t>
            </a:r>
            <a:r>
              <a:rPr lang="en-US" baseline="0" dirty="0"/>
              <a:t> by James </a:t>
            </a:r>
            <a:r>
              <a:rPr lang="en-US" baseline="0" dirty="0" err="1"/>
              <a:t>Clavelle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2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read Shogun</a:t>
            </a:r>
            <a:r>
              <a:rPr lang="en-US" baseline="0" dirty="0"/>
              <a:t> by James </a:t>
            </a:r>
            <a:r>
              <a:rPr lang="en-US" baseline="0" dirty="0" err="1"/>
              <a:t>Clavelle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77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8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1371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0" y="3835400"/>
            <a:ext cx="12192000" cy="3022600"/>
          </a:xfrm>
          <a:prstGeom prst="rect">
            <a:avLst/>
          </a:prstGeom>
          <a:solidFill>
            <a:srgbClr val="7A001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MwdmkD2D-horiz-136_wh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2" y="4851402"/>
            <a:ext cx="5607607" cy="7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913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604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304800"/>
            <a:ext cx="25908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04800"/>
            <a:ext cx="7569200" cy="5715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91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22225" cap="sq">
            <a:noFill/>
            <a:bevel/>
          </a:ln>
        </p:spPr>
        <p:txBody>
          <a:bodyPr/>
          <a:lstStyle>
            <a:lvl1pPr>
              <a:defRPr>
                <a:solidFill>
                  <a:srgbClr val="7A001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3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068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A001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834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 baseline="0">
                <a:latin typeface="Calibri" panose="020F0502020204030204" pitchFamily="34" charset="0"/>
              </a:defRPr>
            </a:lvl1pPr>
            <a:lvl2pPr>
              <a:defRPr sz="2000" baseline="0"/>
            </a:lvl2pPr>
            <a:lvl3pPr>
              <a:defRPr sz="18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0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95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299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712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60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048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752600"/>
            <a:ext cx="10363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524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5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/pathoscope/wiki/Home/" TargetMode="External"/><Relationship Id="rId7" Type="http://schemas.openxmlformats.org/officeDocument/2006/relationships/hyperlink" Target="http://www.bork.embl.de/software/mOTU/" TargetMode="External"/><Relationship Id="rId2" Type="http://schemas.openxmlformats.org/officeDocument/2006/relationships/hyperlink" Target="http://ab.inf.uni-tuebingen.de/software/megan6/welc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cb.jhu.edu/software/kraken/" TargetMode="External"/><Relationship Id="rId5" Type="http://schemas.openxmlformats.org/officeDocument/2006/relationships/hyperlink" Target="http://phylopythias.bifo.helmholtz-hzi.de/index.php?phase=wait" TargetMode="External"/><Relationship Id="rId4" Type="http://schemas.openxmlformats.org/officeDocument/2006/relationships/hyperlink" Target="http://huttenhower.sph.harvard.edu/metaphlan2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st.github.com/bhillmann/5fd78b4b54507d140514f941a80b819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ights-lab/conda-recipes" TargetMode="External"/><Relationship Id="rId2" Type="http://schemas.openxmlformats.org/officeDocument/2006/relationships/hyperlink" Target="https://github.com/bioconda/bioconda-recip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anaconda.org/knights-la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lh3.googleusercontent.com/_56MatTD9XzmRL5YMaVBnoYaFnNp_Py8TyFfz495rdTc4NCmHTiRpijEIf359t5hJNsSrsLLbO1tTs7EsTm4k6teRn6aiqUqV-5Jp7qwbmVAMg7Zv5_IWyirF2r2VY3BC7ejBFYu9-27wsPqmwVve59N0NiVGDXboFA2w70FVbLvMT8huSc7XNW_YhuLecsoFfPqVyfVp3r1g79vzAoKwkBwTRYHWo3WqRcwzrzHQQbarYzaD4cQEpctzRm9JqHRzgfOMON7z6o3F5Z8Tw9dcaHAIMfiMgTvDWLtgP3XXrpKQi7wZxzYefLPZBgW6vpnc3qLCNfCGo4ChDrEmRqpBfinEd1tPI2Ly_oQmm0fsHpcWD5TJzWmSpIVsI-3N-92AgLM8G72td3sHtnn8-Vs7KIv4INdtL4i4wqD4DNj1IFDxDpEYhFGwrRVnE5MSLaK5lryq6MHLG0CH-k1FTbmNPe48Ia9g7hWCxAZ_nUvTpSKBxw1cIUT_HUUx6DKJEYpkIbL6LmUI9wuY7NykrZAa8K7jZWB5L5ULaGTI66WeGzia6N393Ur9Xyrdnb-_98_-SpTv04R16nzUPZTyXQedi7dBg-3SDQ=w1127-h78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64" r="-1" b="49013"/>
          <a:stretch/>
        </p:blipFill>
        <p:spPr bwMode="auto">
          <a:xfrm>
            <a:off x="-568712" y="0"/>
            <a:ext cx="12760712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NINJA-SHOGUN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Benjamin Hillmann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Knights Lab</a:t>
            </a:r>
          </a:p>
        </p:txBody>
      </p:sp>
    </p:spTree>
    <p:extLst>
      <p:ext uri="{BB962C8B-B14F-4D97-AF65-F5344CB8AC3E}">
        <p14:creationId xmlns:p14="http://schemas.microsoft.com/office/powerpoint/2010/main" val="276870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Validation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655544"/>
              </p:ext>
            </p:extLst>
          </p:nvPr>
        </p:nvGraphicFramePr>
        <p:xfrm>
          <a:off x="1352549" y="1626233"/>
          <a:ext cx="9925051" cy="3748654"/>
        </p:xfrm>
        <a:graphic>
          <a:graphicData uri="http://schemas.openxmlformats.org/drawingml/2006/table">
            <a:tbl>
              <a:tblPr/>
              <a:tblGrid>
                <a:gridCol w="1412945">
                  <a:extLst>
                    <a:ext uri="{9D8B030D-6E8A-4147-A177-3AD203B41FA5}">
                      <a16:colId xmlns:a16="http://schemas.microsoft.com/office/drawing/2014/main" val="914426850"/>
                    </a:ext>
                  </a:extLst>
                </a:gridCol>
                <a:gridCol w="1631056">
                  <a:extLst>
                    <a:ext uri="{9D8B030D-6E8A-4147-A177-3AD203B41FA5}">
                      <a16:colId xmlns:a16="http://schemas.microsoft.com/office/drawing/2014/main" val="421625567"/>
                    </a:ext>
                  </a:extLst>
                </a:gridCol>
                <a:gridCol w="1147001">
                  <a:extLst>
                    <a:ext uri="{9D8B030D-6E8A-4147-A177-3AD203B41FA5}">
                      <a16:colId xmlns:a16="http://schemas.microsoft.com/office/drawing/2014/main" val="3018011449"/>
                    </a:ext>
                  </a:extLst>
                </a:gridCol>
                <a:gridCol w="1608097">
                  <a:extLst>
                    <a:ext uri="{9D8B030D-6E8A-4147-A177-3AD203B41FA5}">
                      <a16:colId xmlns:a16="http://schemas.microsoft.com/office/drawing/2014/main" val="944950526"/>
                    </a:ext>
                  </a:extLst>
                </a:gridCol>
                <a:gridCol w="1259884">
                  <a:extLst>
                    <a:ext uri="{9D8B030D-6E8A-4147-A177-3AD203B41FA5}">
                      <a16:colId xmlns:a16="http://schemas.microsoft.com/office/drawing/2014/main" val="3160519669"/>
                    </a:ext>
                  </a:extLst>
                </a:gridCol>
                <a:gridCol w="931759">
                  <a:extLst>
                    <a:ext uri="{9D8B030D-6E8A-4147-A177-3AD203B41FA5}">
                      <a16:colId xmlns:a16="http://schemas.microsoft.com/office/drawing/2014/main" val="3215657304"/>
                    </a:ext>
                  </a:extLst>
                </a:gridCol>
                <a:gridCol w="1934309">
                  <a:extLst>
                    <a:ext uri="{9D8B030D-6E8A-4147-A177-3AD203B41FA5}">
                      <a16:colId xmlns:a16="http://schemas.microsoft.com/office/drawing/2014/main" val="2643228408"/>
                    </a:ext>
                  </a:extLst>
                </a:gridCol>
              </a:tblGrid>
              <a:tr h="6363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Method 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Class of Method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Sequence alignment method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Most recent year published (first time published)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Functional Classification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Number of citations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Website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426108"/>
                  </a:ext>
                </a:extLst>
              </a:tr>
              <a:tr h="6363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Megan6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Similarity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DIAMOND / NA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2016 (2007)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KEGG, SEED, IterPro2GO, eggNOG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1089*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hlinkClick r:id="rId2"/>
                        </a:rPr>
                        <a:t>http://ab.inf.uni-tuebingen.de/software/megan6/welcome/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688745"/>
                  </a:ext>
                </a:extLst>
              </a:tr>
              <a:tr h="45989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Pathoscope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Similarity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Bowtie2 / 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2014 (2013)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hlinkClick r:id="rId3"/>
                        </a:rPr>
                        <a:t>https://sourceforge.net/p/pathoscope/wiki/Home/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532047"/>
                  </a:ext>
                </a:extLst>
              </a:tr>
              <a:tr h="45989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Metaphlan2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Marker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Bowtie2 / 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hlinkClick r:id="rId4"/>
                        </a:rPr>
                        <a:t>http://huttenhower.sph.harvard.edu/metaphlan2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877887"/>
                  </a:ext>
                </a:extLst>
              </a:tr>
              <a:tr h="6363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PhyloPythiaS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Composition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 / SVM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2012 (2007)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269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hlinkClick r:id="rId5"/>
                        </a:rPr>
                        <a:t>http://phylopythias.bifo.helmholtz-hzi.de/index.php?phase=wait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951020"/>
                  </a:ext>
                </a:extLst>
              </a:tr>
              <a:tr h="45989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Kraken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Similarity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Exact match k-mers / 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hlinkClick r:id="rId6"/>
                        </a:rPr>
                        <a:t>https://ccb.jhu.edu/software/kraken/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92204"/>
                  </a:ext>
                </a:extLst>
              </a:tr>
              <a:tr h="45989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mOTU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Marker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HMMER3 / 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hlinkClick r:id="rId7"/>
                        </a:rPr>
                        <a:t>http://www.bork.embl.de/software/mOTU/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29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10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for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73629"/>
            <a:ext cx="10363200" cy="4267200"/>
          </a:xfrm>
        </p:spPr>
        <p:txBody>
          <a:bodyPr/>
          <a:lstStyle/>
          <a:p>
            <a:r>
              <a:rPr lang="en-US" dirty="0"/>
              <a:t>IBD Study</a:t>
            </a:r>
          </a:p>
          <a:p>
            <a:pPr lvl="1"/>
            <a:r>
              <a:rPr lang="en-US" dirty="0"/>
              <a:t>Test if shallow approach can distinguish disease state</a:t>
            </a:r>
          </a:p>
          <a:p>
            <a:r>
              <a:rPr lang="en-US" dirty="0"/>
              <a:t>HMP Mock Community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in vitro</a:t>
            </a:r>
            <a:r>
              <a:rPr lang="en-US" dirty="0"/>
              <a:t> community</a:t>
            </a:r>
          </a:p>
          <a:p>
            <a:r>
              <a:rPr lang="en-US" dirty="0"/>
              <a:t>Simulated Human Metagenome from </a:t>
            </a:r>
            <a:r>
              <a:rPr lang="en-US" dirty="0" err="1"/>
              <a:t>RefSeq</a:t>
            </a:r>
            <a:endParaRPr lang="en-US" dirty="0"/>
          </a:p>
          <a:p>
            <a:r>
              <a:rPr lang="en-US" dirty="0"/>
              <a:t>MetaPhlan2 ‘gold’ simulated datasets</a:t>
            </a:r>
          </a:p>
          <a:p>
            <a:pPr lvl="1"/>
            <a:r>
              <a:rPr lang="en-US" dirty="0"/>
              <a:t>Test for database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1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Taxonomic Assignment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17" y="1447800"/>
            <a:ext cx="4594566" cy="3793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036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298150"/>
            <a:ext cx="10363200" cy="1143000"/>
          </a:xfrm>
        </p:spPr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5092765" y="3669030"/>
            <a:ext cx="713675" cy="16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5245165" y="3821430"/>
            <a:ext cx="713675" cy="16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0"/>
          <a:stretch/>
        </p:blipFill>
        <p:spPr bwMode="auto">
          <a:xfrm>
            <a:off x="1759454" y="1441150"/>
            <a:ext cx="8673092" cy="4059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359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NINJA-SHOGUN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dirty="0"/>
              <a:t>General purpose library for translating sequence accession to taxonomy</a:t>
            </a:r>
          </a:p>
          <a:p>
            <a:pPr lvl="1"/>
            <a:r>
              <a:rPr lang="en-US" dirty="0"/>
              <a:t>Precise taxonomic and functional profiling of 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Needs a faster, more memory efficient LCA tree</a:t>
            </a:r>
          </a:p>
          <a:p>
            <a:pPr lvl="2"/>
            <a:r>
              <a:rPr lang="en-US" dirty="0"/>
              <a:t>20 second load</a:t>
            </a:r>
          </a:p>
          <a:p>
            <a:pPr lvl="1"/>
            <a:r>
              <a:rPr lang="en-US" dirty="0"/>
              <a:t>Controlling for false positives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446" y="4739268"/>
            <a:ext cx="2336554" cy="21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8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FTP</a:t>
            </a:r>
          </a:p>
          <a:p>
            <a:r>
              <a:rPr lang="en-US" dirty="0"/>
              <a:t>Module is in MSI</a:t>
            </a:r>
          </a:p>
          <a:p>
            <a:r>
              <a:rPr lang="en-US" dirty="0"/>
              <a:t>Anybody with knowledge?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9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Transposon Collaboration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Visualize the results from a 2000 drug resistant transposon screen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Create a radar plot</a:t>
            </a:r>
          </a:p>
          <a:p>
            <a:pPr lvl="2"/>
            <a:r>
              <a:rPr lang="en-US" dirty="0"/>
              <a:t>Center of the plot is PZA resistance</a:t>
            </a:r>
          </a:p>
          <a:p>
            <a:pPr lvl="2"/>
            <a:r>
              <a:rPr lang="en-US" dirty="0"/>
              <a:t>Distance from center is the frequency of TA sites hit for each gene</a:t>
            </a:r>
          </a:p>
          <a:p>
            <a:pPr lvl="2"/>
            <a:r>
              <a:rPr lang="en-US" dirty="0"/>
              <a:t>Size of node is proportional to the number of reads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>
                <a:hlinkClick r:id="rId2"/>
              </a:rPr>
              <a:t>Bubble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96" y="1447799"/>
            <a:ext cx="5689600" cy="4267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3498"/>
            <a:ext cx="5994404" cy="44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8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/>
              <a:t>System and language agnostic package manager (R, Python, C)</a:t>
            </a:r>
          </a:p>
          <a:p>
            <a:pPr lvl="1"/>
            <a:r>
              <a:rPr lang="en-US" dirty="0"/>
              <a:t>Used by </a:t>
            </a:r>
            <a:r>
              <a:rPr lang="en-US" dirty="0">
                <a:hlinkClick r:id="rId2"/>
              </a:rPr>
              <a:t>bioconda</a:t>
            </a:r>
            <a:endParaRPr lang="en-US" dirty="0"/>
          </a:p>
          <a:p>
            <a:r>
              <a:rPr lang="en-US" dirty="0"/>
              <a:t>Recipes</a:t>
            </a:r>
          </a:p>
          <a:p>
            <a:pPr lvl="1"/>
            <a:r>
              <a:rPr lang="en-US" dirty="0"/>
              <a:t>Configuration files for deploying and building packages</a:t>
            </a:r>
          </a:p>
          <a:p>
            <a:r>
              <a:rPr lang="en-US" dirty="0"/>
              <a:t>Lab </a:t>
            </a:r>
            <a:r>
              <a:rPr lang="en-US" dirty="0">
                <a:hlinkClick r:id="rId3"/>
              </a:rPr>
              <a:t>repository</a:t>
            </a:r>
            <a:endParaRPr lang="en-US" dirty="0"/>
          </a:p>
          <a:p>
            <a:r>
              <a:rPr lang="en-US" dirty="0"/>
              <a:t>Anaconda </a:t>
            </a:r>
            <a:r>
              <a:rPr lang="en-US" dirty="0">
                <a:hlinkClick r:id="rId4"/>
              </a:rPr>
              <a:t>website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https://binstar-static-prod.s3.amazonaws.com/latest/img/AnacondaCloud_logo_gre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43" y="5276093"/>
            <a:ext cx="4655457" cy="7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4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NINJA-TREBUCHET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Managing </a:t>
            </a:r>
            <a:r>
              <a:rPr lang="en-US" dirty="0" err="1"/>
              <a:t>bioinformatic</a:t>
            </a:r>
            <a:r>
              <a:rPr lang="en-US" dirty="0"/>
              <a:t> utility scripts across systems</a:t>
            </a:r>
          </a:p>
          <a:p>
            <a:pPr lvl="1"/>
            <a:r>
              <a:rPr lang="en-US" dirty="0"/>
              <a:t>We have a lot of custom executables that can be shared </a:t>
            </a:r>
            <a:r>
              <a:rPr lang="en-US" dirty="0" err="1"/>
              <a:t>acrossed</a:t>
            </a:r>
            <a:r>
              <a:rPr lang="en-US" dirty="0"/>
              <a:t> the lab (i.e. submit MSI job, linearize FASTA file, </a:t>
            </a:r>
            <a:r>
              <a:rPr lang="en-US" dirty="0" err="1"/>
              <a:t>trimmomatic</a:t>
            </a:r>
            <a:r>
              <a:rPr lang="en-US" dirty="0"/>
              <a:t>, time with </a:t>
            </a:r>
            <a:r>
              <a:rPr lang="en-US" dirty="0" err="1"/>
              <a:t>memwatcher</a:t>
            </a:r>
            <a:r>
              <a:rPr lang="en-US" dirty="0"/>
              <a:t>)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Add them to the </a:t>
            </a:r>
            <a:r>
              <a:rPr lang="en-US" dirty="0" err="1"/>
              <a:t>conda</a:t>
            </a:r>
            <a:r>
              <a:rPr lang="en-US" dirty="0"/>
              <a:t> recipe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install –c knights-lab ninja-trebuchet</a:t>
            </a:r>
          </a:p>
        </p:txBody>
      </p:sp>
    </p:spTree>
    <p:extLst>
      <p:ext uri="{BB962C8B-B14F-4D97-AF65-F5344CB8AC3E}">
        <p14:creationId xmlns:p14="http://schemas.microsoft.com/office/powerpoint/2010/main" val="192576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NINJA-D</a:t>
            </a:r>
            <a:r>
              <a:rPr lang="en-US" dirty="0">
                <a:solidFill>
                  <a:schemeClr val="bg2"/>
                </a:solidFill>
              </a:rPr>
              <a:t>atabase</a:t>
            </a:r>
            <a:r>
              <a:rPr lang="en-US" dirty="0"/>
              <a:t> O</a:t>
            </a:r>
            <a:r>
              <a:rPr lang="en-US" dirty="0">
                <a:solidFill>
                  <a:schemeClr val="bg2"/>
                </a:solidFill>
              </a:rPr>
              <a:t>f</a:t>
            </a:r>
            <a:r>
              <a:rPr lang="en-US" dirty="0"/>
              <a:t> J</a:t>
            </a:r>
            <a:r>
              <a:rPr lang="en-US" dirty="0">
                <a:solidFill>
                  <a:schemeClr val="bg2"/>
                </a:solidFill>
              </a:rPr>
              <a:t>ustified</a:t>
            </a:r>
            <a:r>
              <a:rPr lang="en-US" dirty="0"/>
              <a:t> O</a:t>
            </a:r>
            <a:r>
              <a:rPr lang="en-US" dirty="0">
                <a:solidFill>
                  <a:schemeClr val="bg2"/>
                </a:solidFill>
              </a:rPr>
              <a:t>ntologies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Evaluate the accuracy of functional/taxonomic classifier</a:t>
            </a:r>
          </a:p>
          <a:p>
            <a:pPr lvl="1"/>
            <a:r>
              <a:rPr lang="en-US" dirty="0"/>
              <a:t>Build a common database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Unification of taxonomies</a:t>
            </a:r>
          </a:p>
          <a:p>
            <a:pPr lvl="1"/>
            <a:r>
              <a:rPr lang="en-US" dirty="0"/>
              <a:t>Automatic ‘lazy loading’ of databases</a:t>
            </a:r>
          </a:p>
          <a:p>
            <a:pPr lvl="1"/>
            <a:r>
              <a:rPr lang="en-US" dirty="0"/>
              <a:t>Specification of included taxonomies</a:t>
            </a:r>
          </a:p>
        </p:txBody>
      </p:sp>
    </p:spTree>
    <p:extLst>
      <p:ext uri="{BB962C8B-B14F-4D97-AF65-F5344CB8AC3E}">
        <p14:creationId xmlns:p14="http://schemas.microsoft.com/office/powerpoint/2010/main" val="213549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</a:t>
            </a:r>
            <a:r>
              <a:rPr lang="en-US" dirty="0" err="1">
                <a:solidFill>
                  <a:schemeClr val="bg2"/>
                </a:solidFill>
              </a:rPr>
              <a:t>allow</a:t>
            </a:r>
            <a:r>
              <a:rPr lang="en-US" dirty="0"/>
              <a:t> </a:t>
            </a:r>
            <a:r>
              <a:rPr lang="en-US" dirty="0" err="1">
                <a:solidFill>
                  <a:schemeClr val="bg2"/>
                </a:solidFill>
              </a:rPr>
              <a:t>sh</a:t>
            </a:r>
            <a:r>
              <a:rPr lang="en-US" b="1" dirty="0" err="1"/>
              <a:t>O</a:t>
            </a:r>
            <a:r>
              <a:rPr lang="en-US" dirty="0" err="1">
                <a:solidFill>
                  <a:schemeClr val="bg2"/>
                </a:solidFill>
              </a:rPr>
              <a:t>t</a:t>
            </a:r>
            <a:r>
              <a:rPr lang="en-US" b="1" dirty="0" err="1"/>
              <a:t>GUN</a:t>
            </a:r>
            <a:r>
              <a:rPr lang="en-US" dirty="0"/>
              <a:t>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799"/>
            <a:ext cx="10363200" cy="5083629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16S amplicon sequencing has too many biases</a:t>
            </a:r>
          </a:p>
          <a:p>
            <a:pPr lvl="1"/>
            <a:r>
              <a:rPr lang="en-US" dirty="0"/>
              <a:t>Current shotgun sequencing techniques are not cost effective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Use &gt; 5% of shotgun reads for species level assignment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Direct mapping of sequences to organisms</a:t>
            </a:r>
          </a:p>
          <a:p>
            <a:pPr lvl="1"/>
            <a:r>
              <a:rPr lang="en-US" dirty="0"/>
              <a:t>Use Last Common Ancestor for ambiguous mappings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46" y="4739268"/>
            <a:ext cx="2336554" cy="21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3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</a:t>
            </a:r>
            <a:r>
              <a:rPr lang="en-US" dirty="0" err="1">
                <a:solidFill>
                  <a:schemeClr val="bg2"/>
                </a:solidFill>
              </a:rPr>
              <a:t>allow</a:t>
            </a:r>
            <a:r>
              <a:rPr lang="en-US" dirty="0"/>
              <a:t> </a:t>
            </a:r>
            <a:r>
              <a:rPr lang="en-US" dirty="0" err="1">
                <a:solidFill>
                  <a:schemeClr val="bg2"/>
                </a:solidFill>
              </a:rPr>
              <a:t>sh</a:t>
            </a:r>
            <a:r>
              <a:rPr lang="en-US" b="1" dirty="0" err="1"/>
              <a:t>O</a:t>
            </a:r>
            <a:r>
              <a:rPr lang="en-US" dirty="0" err="1">
                <a:solidFill>
                  <a:schemeClr val="bg2"/>
                </a:solidFill>
              </a:rPr>
              <a:t>t</a:t>
            </a:r>
            <a:r>
              <a:rPr lang="en-US" b="1" dirty="0" err="1"/>
              <a:t>GUN</a:t>
            </a:r>
            <a:r>
              <a:rPr lang="en-US" dirty="0"/>
              <a:t>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799"/>
            <a:ext cx="10363200" cy="5083629"/>
          </a:xfrm>
        </p:spPr>
        <p:txBody>
          <a:bodyPr/>
          <a:lstStyle/>
          <a:p>
            <a:r>
              <a:rPr lang="en-US" dirty="0"/>
              <a:t>Short term goals</a:t>
            </a:r>
          </a:p>
          <a:p>
            <a:pPr lvl="1"/>
            <a:r>
              <a:rPr lang="en-US" dirty="0"/>
              <a:t>Focus on the validation of profilers</a:t>
            </a:r>
          </a:p>
          <a:p>
            <a:pPr lvl="1"/>
            <a:r>
              <a:rPr lang="en-US" dirty="0"/>
              <a:t>Build a ‘mock’ paper</a:t>
            </a:r>
          </a:p>
          <a:p>
            <a:pPr lvl="1"/>
            <a:r>
              <a:rPr lang="en-US" dirty="0"/>
              <a:t>Submit abstract to IHMC (June 30)</a:t>
            </a:r>
          </a:p>
          <a:p>
            <a:pPr lvl="1"/>
            <a:r>
              <a:rPr lang="en-US" dirty="0"/>
              <a:t>Build up </a:t>
            </a:r>
            <a:r>
              <a:rPr lang="en-US" dirty="0" err="1"/>
              <a:t>RefSeq</a:t>
            </a:r>
            <a:r>
              <a:rPr lang="en-US" dirty="0"/>
              <a:t> database</a:t>
            </a:r>
          </a:p>
          <a:p>
            <a:pPr lvl="1"/>
            <a:r>
              <a:rPr lang="en-US" dirty="0"/>
              <a:t>Map </a:t>
            </a:r>
            <a:r>
              <a:rPr lang="en-US" dirty="0" err="1"/>
              <a:t>eggNOG</a:t>
            </a:r>
            <a:r>
              <a:rPr lang="en-US" dirty="0"/>
              <a:t> </a:t>
            </a:r>
            <a:r>
              <a:rPr lang="en-US" dirty="0" err="1"/>
              <a:t>orthologies</a:t>
            </a:r>
            <a:r>
              <a:rPr lang="en-US" dirty="0"/>
              <a:t> to </a:t>
            </a:r>
            <a:r>
              <a:rPr lang="en-US" dirty="0" err="1"/>
              <a:t>RefSeq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46" y="4739268"/>
            <a:ext cx="2336554" cy="21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24489"/>
      </p:ext>
    </p:extLst>
  </p:cSld>
  <p:clrMapOvr>
    <a:masterClrMapping/>
  </p:clrMapOvr>
</p:sld>
</file>

<file path=ppt/theme/theme1.xml><?xml version="1.0" encoding="utf-8"?>
<a:theme xmlns:a="http://schemas.openxmlformats.org/drawingml/2006/main" name="UMN HD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MN HD" id="{5C28AD24-5D21-4309-9EF9-AB45D8813BB1}" vid="{582C3FCC-8FD2-46B3-B6EA-D688A481EC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 HD</Template>
  <TotalTime>1918</TotalTime>
  <Words>460</Words>
  <Application>Microsoft Office PowerPoint</Application>
  <PresentationFormat>Widescreen</PresentationFormat>
  <Paragraphs>127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ＭＳ Ｐゴシック</vt:lpstr>
      <vt:lpstr>Arial</vt:lpstr>
      <vt:lpstr>Calibri</vt:lpstr>
      <vt:lpstr>UMN HD</vt:lpstr>
      <vt:lpstr>NINJA-SHOGUN  Benjamin Hillmann Knights Lab</vt:lpstr>
      <vt:lpstr>Globus</vt:lpstr>
      <vt:lpstr>Transposon Collaboration</vt:lpstr>
      <vt:lpstr>Creating a Bubble Graph</vt:lpstr>
      <vt:lpstr>Anaconda</vt:lpstr>
      <vt:lpstr>NINJA-TREBUCHET</vt:lpstr>
      <vt:lpstr>NINJA-Database Of Justified Ontologies</vt:lpstr>
      <vt:lpstr>SHallow shOtGUN profiler</vt:lpstr>
      <vt:lpstr>SHallow shOtGUN profiler</vt:lpstr>
      <vt:lpstr>Methods for Validation</vt:lpstr>
      <vt:lpstr>Datasets for Validation</vt:lpstr>
      <vt:lpstr>Taxonomic Assignment</vt:lpstr>
      <vt:lpstr>Profiling</vt:lpstr>
      <vt:lpstr>NINJA-SHOGUN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Presentation</dc:title>
  <dc:creator>Benjamin Hillmann</dc:creator>
  <cp:lastModifiedBy>Benjamin Hillmann</cp:lastModifiedBy>
  <cp:revision>49</cp:revision>
  <dcterms:created xsi:type="dcterms:W3CDTF">2016-03-06T23:55:11Z</dcterms:created>
  <dcterms:modified xsi:type="dcterms:W3CDTF">2016-06-08T18:52:28Z</dcterms:modified>
</cp:coreProperties>
</file>